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329" r:id="rId6"/>
    <p:sldId id="344" r:id="rId7"/>
    <p:sldId id="345" r:id="rId8"/>
    <p:sldId id="346" r:id="rId9"/>
    <p:sldId id="347" r:id="rId10"/>
    <p:sldId id="348" r:id="rId11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">
          <p15:clr>
            <a:srgbClr val="A4A3A4"/>
          </p15:clr>
        </p15:guide>
        <p15:guide id="2" pos="431">
          <p15:clr>
            <a:srgbClr val="A4A3A4"/>
          </p15:clr>
        </p15:guide>
        <p15:guide id="3" pos="29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llerbach, Kerstin" initials="hollerba" lastIdx="15" clrIdx="0"/>
  <p:cmAuthor id="1" name="Heuser, Holger" initials="hr" lastIdx="4" clrIdx="1"/>
  <p:cmAuthor id="2" name="Schäfer, Muriel" initials="schaefml" lastIdx="11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1DC"/>
    <a:srgbClr val="FF6100"/>
    <a:srgbClr val="98ACC0"/>
    <a:srgbClr val="BFBFBF"/>
    <a:srgbClr val="58748F"/>
    <a:srgbClr val="445A6F"/>
    <a:srgbClr val="44636F"/>
    <a:srgbClr val="000000"/>
    <a:srgbClr val="ACA69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62589" autoAdjust="0"/>
  </p:normalViewPr>
  <p:slideViewPr>
    <p:cSldViewPr>
      <p:cViewPr varScale="1">
        <p:scale>
          <a:sx n="61" d="100"/>
          <a:sy n="61" d="100"/>
        </p:scale>
        <p:origin x="2844" y="72"/>
      </p:cViewPr>
      <p:guideLst>
        <p:guide orient="horz" pos="300"/>
        <p:guide pos="431"/>
        <p:guide pos="2971"/>
      </p:guideLst>
    </p:cSldViewPr>
  </p:slideViewPr>
  <p:outlineViewPr>
    <p:cViewPr>
      <p:scale>
        <a:sx n="33" d="100"/>
        <a:sy n="33" d="100"/>
      </p:scale>
      <p:origin x="0" y="77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2"/>
    </p:cViewPr>
  </p:sorterViewPr>
  <p:notesViewPr>
    <p:cSldViewPr showGuides="1">
      <p:cViewPr varScale="1">
        <p:scale>
          <a:sx n="91" d="100"/>
          <a:sy n="91" d="100"/>
        </p:scale>
        <p:origin x="-3738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295" y="1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9306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295" y="9429306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F62CD4C7-C774-42D5-9E58-119FD3177B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427261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8" cy="496332"/>
          </a:xfrm>
          <a:prstGeom prst="rect">
            <a:avLst/>
          </a:prstGeom>
        </p:spPr>
        <p:txBody>
          <a:bodyPr vert="horz" lIns="95553" tIns="47777" rIns="95553" bIns="47777" rtlCol="0"/>
          <a:lstStyle>
            <a:lvl1pPr algn="l">
              <a:defRPr sz="1300">
                <a:latin typeface="Rotis SemiSans Pro" pitchFamily="50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8" cy="496332"/>
          </a:xfrm>
          <a:prstGeom prst="rect">
            <a:avLst/>
          </a:prstGeom>
        </p:spPr>
        <p:txBody>
          <a:bodyPr vert="horz" lIns="95553" tIns="47777" rIns="95553" bIns="47777" rtlCol="0"/>
          <a:lstStyle>
            <a:lvl1pPr algn="r">
              <a:defRPr sz="1300">
                <a:latin typeface="Rotis SemiSans Pro" pitchFamily="50" charset="0"/>
              </a:defRPr>
            </a:lvl1pPr>
          </a:lstStyle>
          <a:p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3" tIns="47777" rIns="95553" bIns="47777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5553" tIns="47777" rIns="95553" bIns="47777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8" cy="496332"/>
          </a:xfrm>
          <a:prstGeom prst="rect">
            <a:avLst/>
          </a:prstGeom>
        </p:spPr>
        <p:txBody>
          <a:bodyPr vert="horz" lIns="95553" tIns="47777" rIns="95553" bIns="47777" rtlCol="0" anchor="b"/>
          <a:lstStyle>
            <a:lvl1pPr algn="l">
              <a:defRPr sz="1300">
                <a:latin typeface="Rotis SemiSans Pro" pitchFamily="50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6"/>
            <a:ext cx="2945658" cy="496332"/>
          </a:xfrm>
          <a:prstGeom prst="rect">
            <a:avLst/>
          </a:prstGeom>
        </p:spPr>
        <p:txBody>
          <a:bodyPr vert="horz" lIns="95553" tIns="47777" rIns="95553" bIns="47777" rtlCol="0" anchor="b"/>
          <a:lstStyle>
            <a:lvl1pPr algn="r">
              <a:defRPr sz="1300">
                <a:latin typeface="Rotis SemiSans Pro" pitchFamily="50" charset="0"/>
              </a:defRPr>
            </a:lvl1pPr>
          </a:lstStyle>
          <a:p>
            <a:fld id="{BF63E930-8F88-4EE0-A623-E2193C3967E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769255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Rotis SemiSans Pro" pitchFamily="50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tis SemiSans Pro" pitchFamily="50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tis SemiSans Pro" pitchFamily="50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tis SemiSans Pro" pitchFamily="50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tis SemiSans Pro" pitchFamily="50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63E930-8F88-4EE0-A623-E2193C3967E3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6235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Wehalb</a:t>
            </a:r>
            <a:r>
              <a:rPr lang="de-DE" dirty="0"/>
              <a:t> beide Bereiche getrennt voneinander zu monitoren sind.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3E930-8F88-4EE0-A623-E2193C3967E3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307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00" y="5969630"/>
            <a:ext cx="921600" cy="645770"/>
          </a:xfrm>
          <a:prstGeom prst="rect">
            <a:avLst/>
          </a:prstGeom>
        </p:spPr>
      </p:pic>
      <p:sp>
        <p:nvSpPr>
          <p:cNvPr id="7" name="Rechteck 6"/>
          <p:cNvSpPr/>
          <p:nvPr userDrawn="1"/>
        </p:nvSpPr>
        <p:spPr>
          <a:xfrm>
            <a:off x="0" y="2656200"/>
            <a:ext cx="9144000" cy="1289957"/>
          </a:xfrm>
          <a:prstGeom prst="rect">
            <a:avLst/>
          </a:prstGeom>
          <a:solidFill>
            <a:srgbClr val="C6D1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0" y="3946156"/>
            <a:ext cx="9144000" cy="1289957"/>
          </a:xfrm>
          <a:prstGeom prst="rect">
            <a:avLst/>
          </a:prstGeom>
          <a:solidFill>
            <a:srgbClr val="587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Picture 2" descr="J:\Medien\Jahresbericht\Jahresbericht2011\Bilder\GS_Jahresbericht_2011_frontseite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655997"/>
            <a:ext cx="3144243" cy="2580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95936" y="2708919"/>
            <a:ext cx="4896544" cy="1152129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rgbClr val="58748F"/>
                </a:solidFill>
                <a:latin typeface="Calibri" panose="020F0502020204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995936" y="4077072"/>
            <a:ext cx="4896544" cy="108012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53" y="980728"/>
            <a:ext cx="2987824" cy="62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435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00" y="6301137"/>
            <a:ext cx="460800" cy="32288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3" y="908050"/>
            <a:ext cx="7775575" cy="509588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9" y="1600200"/>
            <a:ext cx="7776219" cy="4525963"/>
          </a:xfrm>
        </p:spPr>
        <p:txBody>
          <a:bodyPr/>
          <a:lstStyle>
            <a:lvl1pPr marL="342900" indent="-342900">
              <a:buClr>
                <a:srgbClr val="58748F"/>
              </a:buClr>
              <a:buFont typeface="Wingdings" panose="05000000000000000000" pitchFamily="2" charset="2"/>
              <a:buChar char="§"/>
              <a:defRPr sz="2800"/>
            </a:lvl1pPr>
            <a:lvl2pPr marL="742950" indent="-285750">
              <a:buClr>
                <a:srgbClr val="58748F"/>
              </a:buClr>
              <a:buFont typeface="Wingdings 3" panose="05040102010807070707" pitchFamily="18" charset="2"/>
              <a:buChar char=""/>
              <a:defRPr sz="2400"/>
            </a:lvl2pPr>
            <a:lvl3pPr marL="1143000" indent="-228600">
              <a:buClr>
                <a:srgbClr val="58748F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58748F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58748F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>
          <a:xfrm>
            <a:off x="6516216" y="6380919"/>
            <a:ext cx="1943572" cy="365125"/>
          </a:xfrm>
        </p:spPr>
        <p:txBody>
          <a:bodyPr/>
          <a:lstStyle/>
          <a:p>
            <a:fld id="{506DEF79-D5F3-42ED-9335-D73AD216BB54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52" y="355600"/>
            <a:ext cx="1648400" cy="34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29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2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EF79-D5F3-42ED-9335-D73AD216BB54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0" name="Fußzeilenplatzhalter 10"/>
          <p:cNvSpPr>
            <a:spLocks noGrp="1"/>
          </p:cNvSpPr>
          <p:nvPr>
            <p:ph type="ftr" sz="quarter" idx="11"/>
          </p:nvPr>
        </p:nvSpPr>
        <p:spPr>
          <a:xfrm>
            <a:off x="3124200" y="6380919"/>
            <a:ext cx="2895600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84213" y="908050"/>
            <a:ext cx="7775575" cy="509588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</a:t>
            </a:r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683569" y="1628800"/>
            <a:ext cx="3744415" cy="4525963"/>
          </a:xfrm>
        </p:spPr>
        <p:txBody>
          <a:bodyPr/>
          <a:lstStyle>
            <a:lvl1pPr marL="342900" indent="-342900">
              <a:buClr>
                <a:srgbClr val="58748F"/>
              </a:buClr>
              <a:buFont typeface="Wingdings" panose="05000000000000000000" pitchFamily="2" charset="2"/>
              <a:buChar char="§"/>
              <a:defRPr sz="2800"/>
            </a:lvl1pPr>
            <a:lvl2pPr marL="742950" indent="-285750">
              <a:buClr>
                <a:srgbClr val="58748F"/>
              </a:buClr>
              <a:buFont typeface="Wingdings 3" panose="05040102010807070707" pitchFamily="18" charset="2"/>
              <a:buChar char=""/>
              <a:defRPr sz="2400"/>
            </a:lvl2pPr>
            <a:lvl3pPr marL="1143000" indent="-228600">
              <a:buClr>
                <a:srgbClr val="58748F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58748F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58748F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3"/>
          </p:nvPr>
        </p:nvSpPr>
        <p:spPr>
          <a:xfrm>
            <a:off x="4716016" y="1628800"/>
            <a:ext cx="3744415" cy="4525963"/>
          </a:xfrm>
        </p:spPr>
        <p:txBody>
          <a:bodyPr/>
          <a:lstStyle>
            <a:lvl1pPr marL="342900" indent="-342900">
              <a:buClr>
                <a:srgbClr val="58748F"/>
              </a:buClr>
              <a:buFont typeface="Wingdings" panose="05000000000000000000" pitchFamily="2" charset="2"/>
              <a:buChar char="§"/>
              <a:defRPr sz="2800"/>
            </a:lvl1pPr>
            <a:lvl2pPr marL="742950" indent="-285750">
              <a:buClr>
                <a:srgbClr val="58748F"/>
              </a:buClr>
              <a:buFont typeface="Wingdings 3" panose="05040102010807070707" pitchFamily="18" charset="2"/>
              <a:buChar char=""/>
              <a:defRPr sz="2400"/>
            </a:lvl2pPr>
            <a:lvl3pPr marL="1143000" indent="-228600">
              <a:buClr>
                <a:srgbClr val="58748F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58748F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58748F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52" y="355600"/>
            <a:ext cx="1648400" cy="344887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00" y="6301137"/>
            <a:ext cx="460800" cy="32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79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3569" y="908050"/>
            <a:ext cx="7776864" cy="509588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>
          <a:xfrm>
            <a:off x="6516216" y="6380919"/>
            <a:ext cx="1943572" cy="365125"/>
          </a:xfrm>
        </p:spPr>
        <p:txBody>
          <a:bodyPr/>
          <a:lstStyle/>
          <a:p>
            <a:fld id="{506DEF79-D5F3-42ED-9335-D73AD216BB54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52" y="355600"/>
            <a:ext cx="1648400" cy="344887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00" y="6301137"/>
            <a:ext cx="460800" cy="32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68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>
          <a:xfrm>
            <a:off x="6516216" y="6380919"/>
            <a:ext cx="1943572" cy="365125"/>
          </a:xfrm>
        </p:spPr>
        <p:txBody>
          <a:bodyPr/>
          <a:lstStyle/>
          <a:p>
            <a:fld id="{506DEF79-D5F3-42ED-9335-D73AD216BB54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52" y="355600"/>
            <a:ext cx="1648400" cy="344887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00" y="6301137"/>
            <a:ext cx="460800" cy="32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48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Folie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0" y="1196974"/>
            <a:ext cx="9144000" cy="56610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3569" y="1513071"/>
            <a:ext cx="7776864" cy="509588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>
          <a:xfrm>
            <a:off x="6516216" y="6380919"/>
            <a:ext cx="1943572" cy="365125"/>
          </a:xfrm>
        </p:spPr>
        <p:txBody>
          <a:bodyPr/>
          <a:lstStyle/>
          <a:p>
            <a:fld id="{506DEF79-D5F3-42ED-9335-D73AD216BB54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52" y="355600"/>
            <a:ext cx="1648400" cy="344887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00" y="6301137"/>
            <a:ext cx="460800" cy="32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284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642" y="4250728"/>
            <a:ext cx="882586" cy="618432"/>
          </a:xfrm>
          <a:prstGeom prst="rect">
            <a:avLst/>
          </a:prstGeom>
        </p:spPr>
      </p:pic>
      <p:sp>
        <p:nvSpPr>
          <p:cNvPr id="5" name="Rechteck 4"/>
          <p:cNvSpPr/>
          <p:nvPr userDrawn="1"/>
        </p:nvSpPr>
        <p:spPr>
          <a:xfrm>
            <a:off x="0" y="2656478"/>
            <a:ext cx="9144000" cy="1152128"/>
          </a:xfrm>
          <a:prstGeom prst="rect">
            <a:avLst/>
          </a:prstGeom>
          <a:solidFill>
            <a:srgbClr val="587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84214" y="2944509"/>
            <a:ext cx="7632202" cy="576065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 for your attention</a:t>
            </a:r>
            <a:r>
              <a:rPr lang="de-DE" dirty="0"/>
              <a:t>.</a:t>
            </a:r>
          </a:p>
        </p:txBody>
      </p:sp>
      <p:sp>
        <p:nvSpPr>
          <p:cNvPr id="10" name="Rechteck 9"/>
          <p:cNvSpPr/>
          <p:nvPr userDrawn="1"/>
        </p:nvSpPr>
        <p:spPr>
          <a:xfrm>
            <a:off x="0" y="2304822"/>
            <a:ext cx="9144000" cy="351656"/>
          </a:xfrm>
          <a:prstGeom prst="rect">
            <a:avLst/>
          </a:prstGeom>
          <a:solidFill>
            <a:srgbClr val="58748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352" y="4365104"/>
            <a:ext cx="2908004" cy="608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36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84213" y="897622"/>
            <a:ext cx="7775575" cy="5200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4213" y="1600200"/>
            <a:ext cx="777557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solidFill>
            <a:srgbClr val="587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Rotis SemiSans Pro" pitchFamily="50" charset="0"/>
            </a:endParaRP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3"/>
          </p:nvPr>
        </p:nvSpPr>
        <p:spPr>
          <a:xfrm>
            <a:off x="3124200" y="638091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Rotis SemiSans Pro" pitchFamily="50" charset="0"/>
              </a:defRPr>
            </a:lvl1pPr>
          </a:lstStyle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>
          <a:xfrm>
            <a:off x="6516216" y="6380919"/>
            <a:ext cx="19435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Rotis SemiSans Pro" pitchFamily="50" charset="0"/>
              </a:defRPr>
            </a:lvl1pPr>
          </a:lstStyle>
          <a:p>
            <a:fld id="{506DEF79-D5F3-42ED-9335-D73AD216BB5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5462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4" r:id="rId4"/>
    <p:sldLayoutId id="2147483657" r:id="rId5"/>
    <p:sldLayoutId id="2147483656" r:id="rId6"/>
    <p:sldLayoutId id="2147483658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58748F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58748F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58748F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58748F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58748F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58748F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3779912" y="2708920"/>
            <a:ext cx="5364088" cy="1440160"/>
          </a:xfrm>
        </p:spPr>
        <p:txBody>
          <a:bodyPr>
            <a:normAutofit fontScale="90000"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Publikations- &amp; Publikationskostenmonitoring</a:t>
            </a:r>
            <a:b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bei GESIS Leibniz-Institut für Sozialwissenschaften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Impulsreferat für DEAL-Praxis-Webinar der MPDL Service GmbH am 13.04.2021, 10.00-12.00 Uhr  </a:t>
            </a:r>
            <a:r>
              <a:rPr lang="de-DE" sz="24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>
          <a:xfrm>
            <a:off x="3779912" y="4077072"/>
            <a:ext cx="5256584" cy="10801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Dr. Agathe Gebert</a:t>
            </a:r>
          </a:p>
          <a:p>
            <a:pPr>
              <a:spcBef>
                <a:spcPts val="0"/>
              </a:spcBef>
            </a:pPr>
            <a:r>
              <a:rPr 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Teamleitung Library &amp; Open Access</a:t>
            </a:r>
            <a:endParaRPr lang="de-D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550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478298-28BA-47CF-A354-2AFD63484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45A110-4E2A-4BFC-9D99-2C68C46BF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9" y="1600200"/>
            <a:ext cx="828091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/>
              <a:t>Wie entscheiden wir uns für „Transformationsverträge“?</a:t>
            </a:r>
          </a:p>
          <a:p>
            <a:pPr marL="0" indent="0">
              <a:buNone/>
            </a:pPr>
            <a:r>
              <a:rPr lang="de-DE" sz="2400" dirty="0"/>
              <a:t>Wie monitoren wir Publikationen?</a:t>
            </a:r>
          </a:p>
          <a:p>
            <a:pPr marL="0" indent="0">
              <a:buNone/>
            </a:pPr>
            <a:r>
              <a:rPr lang="de-DE" sz="2400" dirty="0"/>
              <a:t>Wie monitoren wir Publikationskosten?</a:t>
            </a:r>
          </a:p>
          <a:p>
            <a:pPr marL="0" indent="0">
              <a:buNone/>
            </a:pPr>
            <a:r>
              <a:rPr lang="de-DE" sz="2400" dirty="0"/>
              <a:t>Welche Verbesserungen planen wir in den nächsten Jahren?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473A082-3750-4229-A9AD-494E17DC1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EF79-D5F3-42ED-9335-D73AD216BB54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2339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6212BA-B70B-4EB2-A120-DE0A3D272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Transformationsvertrag?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935B16-0701-4C05-81A2-92791CF38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Publikationsanalysen </a:t>
            </a:r>
          </a:p>
          <a:p>
            <a:pPr lvl="1"/>
            <a:r>
              <a:rPr lang="de-DE" dirty="0"/>
              <a:t>In welchen Zeitschriftenverlagen publizieren unsere Wissenschaftler*innen am meisten?</a:t>
            </a:r>
          </a:p>
          <a:p>
            <a:pPr lvl="1"/>
            <a:r>
              <a:rPr lang="de-DE" dirty="0"/>
              <a:t>Welche hybrid-OA-Publikationen haben wir in den vergangenen Jahren abgelehnt?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de-DE" sz="2800" dirty="0"/>
              <a:t>Vorteile</a:t>
            </a:r>
          </a:p>
          <a:p>
            <a:pPr lvl="1"/>
            <a:r>
              <a:rPr lang="de-DE" dirty="0"/>
              <a:t>Überschaubares Publikationsaufkommen von ca. 120-130 Zeitschriftenartikeln pro Jahr</a:t>
            </a:r>
          </a:p>
          <a:p>
            <a:pPr lvl="1"/>
            <a:r>
              <a:rPr lang="de-DE" dirty="0"/>
              <a:t>Kommunikation über APC-Rechnungen jenseits der Transformationsverträge läuft seit ca. 2 Jahren über das Team Library &amp; Open Access.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1CE2D8-AD27-4C0D-B201-8E9F73C98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EF79-D5F3-42ED-9335-D73AD216BB54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027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CC57A0-8CC3-49DF-8F98-AF35DE441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Publikationsaufkommen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4337E2-94B9-41CE-876A-CB2F8DD38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Publikationen erfassen die Mitarbeitenden selbst im Forschungsinformationssystem GRIS</a:t>
            </a:r>
          </a:p>
          <a:p>
            <a:r>
              <a:rPr lang="de-DE" dirty="0"/>
              <a:t>Vollständige, aber mangelhafte Erfassung</a:t>
            </a:r>
          </a:p>
          <a:p>
            <a:pPr lvl="1"/>
            <a:r>
              <a:rPr lang="de-DE" dirty="0"/>
              <a:t>Hybrid, </a:t>
            </a:r>
            <a:r>
              <a:rPr lang="de-DE" dirty="0" err="1"/>
              <a:t>gold</a:t>
            </a:r>
            <a:r>
              <a:rPr lang="de-DE" dirty="0"/>
              <a:t> und </a:t>
            </a:r>
            <a:r>
              <a:rPr lang="de-DE" dirty="0" err="1"/>
              <a:t>green</a:t>
            </a:r>
            <a:r>
              <a:rPr lang="de-DE" dirty="0"/>
              <a:t> wird nicht richtig verstanden</a:t>
            </a:r>
          </a:p>
          <a:p>
            <a:r>
              <a:rPr lang="de-DE" dirty="0"/>
              <a:t> Komplettierung deshalb durch</a:t>
            </a:r>
          </a:p>
          <a:p>
            <a:pPr lvl="1"/>
            <a:r>
              <a:rPr lang="de-DE" dirty="0"/>
              <a:t>OA-Monitor</a:t>
            </a:r>
          </a:p>
          <a:p>
            <a:pPr lvl="2"/>
            <a:r>
              <a:rPr lang="de-DE" dirty="0"/>
              <a:t>auch nicht vollständig!</a:t>
            </a:r>
          </a:p>
          <a:p>
            <a:pPr lvl="1"/>
            <a:r>
              <a:rPr lang="de-DE" dirty="0"/>
              <a:t>Dashboards </a:t>
            </a:r>
          </a:p>
          <a:p>
            <a:pPr lvl="1"/>
            <a:r>
              <a:rPr lang="de-DE" dirty="0"/>
              <a:t>Rechnungswesen</a:t>
            </a:r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3F8EDA-8C7B-4C5B-887E-5F992732D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EF79-D5F3-42ED-9335-D73AD216BB54}" type="slidenum">
              <a:rPr lang="de-DE" smtClean="0"/>
              <a:t>4</a:t>
            </a:fld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9A8F8B3-3F31-4F49-ADD7-6D6A89719D87}"/>
              </a:ext>
            </a:extLst>
          </p:cNvPr>
          <p:cNvSpPr/>
          <p:nvPr/>
        </p:nvSpPr>
        <p:spPr>
          <a:xfrm rot="20818330">
            <a:off x="4283969" y="4688756"/>
            <a:ext cx="4464496" cy="10077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Forschungsinformationssystem GRIS hat keine Schnittstelle zur Verwaltung</a:t>
            </a:r>
          </a:p>
        </p:txBody>
      </p:sp>
    </p:spTree>
    <p:extLst>
      <p:ext uri="{BB962C8B-B14F-4D97-AF65-F5344CB8AC3E}">
        <p14:creationId xmlns:p14="http://schemas.microsoft.com/office/powerpoint/2010/main" val="3713593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185C72-2E71-469A-BFDA-00D935F30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Publikationskosten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54B96A-5198-4842-B0F8-2100D63EE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Kein Publikationsfonds, kein festes Budget</a:t>
            </a:r>
          </a:p>
          <a:p>
            <a:r>
              <a:rPr lang="de-DE" dirty="0"/>
              <a:t>Herausforderung: zentrale Übersicht über dezentrale Buchungen</a:t>
            </a:r>
          </a:p>
          <a:p>
            <a:r>
              <a:rPr lang="de-DE" dirty="0"/>
              <a:t>Vorteile: gebündelte Rechnungen</a:t>
            </a:r>
          </a:p>
          <a:p>
            <a:pPr lvl="1"/>
            <a:r>
              <a:rPr lang="de-DE" dirty="0"/>
              <a:t>Leibniz Publikationsfonds</a:t>
            </a:r>
          </a:p>
          <a:p>
            <a:pPr lvl="1"/>
            <a:r>
              <a:rPr lang="de-DE" dirty="0"/>
              <a:t>DEAL &amp; Konsortial-Lizenzen, Mitgliedschaften etc.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de-DE" sz="2800" dirty="0"/>
              <a:t>Filterung nach Buchungstext</a:t>
            </a:r>
          </a:p>
          <a:p>
            <a:pPr lvl="1"/>
            <a:r>
              <a:rPr lang="de-DE" dirty="0"/>
              <a:t>Buchhaltung weiß oft nicht, um was für eine Rechnung es sich handelt</a:t>
            </a:r>
          </a:p>
          <a:p>
            <a:pPr lvl="1"/>
            <a:r>
              <a:rPr lang="de-DE" dirty="0"/>
              <a:t>Posten auf einer Rechnung nicht getrennt</a:t>
            </a:r>
          </a:p>
          <a:p>
            <a:pPr lvl="1"/>
            <a:r>
              <a:rPr lang="de-DE" dirty="0"/>
              <a:t>Ermittlung der reinen Open-Access-Kosten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B05BC1B-6645-40ED-9616-D63AD5AE4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EF79-D5F3-42ED-9335-D73AD216BB54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5995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651BC0-55D5-42F1-9C41-EEB8200B7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do‘s</a:t>
            </a:r>
            <a:r>
              <a:rPr lang="de-DE" dirty="0"/>
              <a:t>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DCAA07-776A-4072-9340-93EC59991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Zentrale Übersicht schaffen, über dezentral getätigte Buchungen</a:t>
            </a:r>
          </a:p>
          <a:p>
            <a:r>
              <a:rPr lang="de-DE" dirty="0"/>
              <a:t>Arbeitsgruppe eingerichtet</a:t>
            </a:r>
          </a:p>
          <a:p>
            <a:r>
              <a:rPr lang="de-DE" dirty="0"/>
              <a:t>Buchungskonto „Open Access“ eingerichtet</a:t>
            </a:r>
          </a:p>
          <a:p>
            <a:r>
              <a:rPr lang="de-DE" dirty="0"/>
              <a:t>Rechnungen besser verstehen</a:t>
            </a:r>
          </a:p>
          <a:p>
            <a:r>
              <a:rPr lang="de-DE" dirty="0"/>
              <a:t>Buchungstexte vereinheitlichen</a:t>
            </a:r>
          </a:p>
          <a:p>
            <a:r>
              <a:rPr lang="de-DE" dirty="0"/>
              <a:t>Zentrale Abfragen realisieren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B9B184-9AB3-4127-B8F4-5D732CC86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EF79-D5F3-42ED-9335-D73AD216BB54}" type="slidenum">
              <a:rPr lang="de-DE" smtClean="0"/>
              <a:t>6</a:t>
            </a:fld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D90A845-4327-4938-93AC-68FF30F4E7D6}"/>
              </a:ext>
            </a:extLst>
          </p:cNvPr>
          <p:cNvSpPr/>
          <p:nvPr/>
        </p:nvSpPr>
        <p:spPr>
          <a:xfrm rot="21173079">
            <a:off x="3476008" y="4993732"/>
            <a:ext cx="5383564" cy="12411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/>
              <a:t>Einführung digitales Rechnungswesen geplant!</a:t>
            </a:r>
          </a:p>
          <a:p>
            <a:pPr algn="ctr"/>
            <a:r>
              <a:rPr lang="de-DE" dirty="0"/>
              <a:t>-Rechnungen mit abgelegt</a:t>
            </a:r>
          </a:p>
          <a:p>
            <a:pPr algn="ctr"/>
            <a:r>
              <a:rPr lang="de-DE" dirty="0"/>
              <a:t>-Trennung von Buchungsbestandteilen möglich</a:t>
            </a: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31663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GESIS Farben">
      <a:dk1>
        <a:sysClr val="windowText" lastClr="000000"/>
      </a:dk1>
      <a:lt1>
        <a:srgbClr val="FFFFFF"/>
      </a:lt1>
      <a:dk2>
        <a:srgbClr val="597490"/>
      </a:dk2>
      <a:lt2>
        <a:srgbClr val="F2F2F2"/>
      </a:lt2>
      <a:accent1>
        <a:srgbClr val="FF6400"/>
      </a:accent1>
      <a:accent2>
        <a:srgbClr val="FFC000"/>
      </a:accent2>
      <a:accent3>
        <a:srgbClr val="9BBB59"/>
      </a:accent3>
      <a:accent4>
        <a:srgbClr val="8064A2"/>
      </a:accent4>
      <a:accent5>
        <a:srgbClr val="597490"/>
      </a:accent5>
      <a:accent6>
        <a:srgbClr val="953734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4031BF79BC12E45A1000668C60942A0" ma:contentTypeVersion="8" ma:contentTypeDescription="Ein neues Dokument erstellen." ma:contentTypeScope="" ma:versionID="3e6ba3020b30170b95c30aeeb1852d19">
  <xsd:schema xmlns:xsd="http://www.w3.org/2001/XMLSchema" xmlns:xs="http://www.w3.org/2001/XMLSchema" xmlns:p="http://schemas.microsoft.com/office/2006/metadata/properties" xmlns:ns2="8ec5f598-09a5-4f4d-8ba3-f8504e05b148" xmlns:ns3="7ad3a3a4-0805-417f-8ae6-ec28879b6dda" xmlns:ns4="http://schemas.microsoft.com/sharepoint/v4" targetNamespace="http://schemas.microsoft.com/office/2006/metadata/properties" ma:root="true" ma:fieldsID="47bb0d9f5c0512a3cb486e8fa14be216" ns2:_="" ns3:_="" ns4:_="">
    <xsd:import namespace="8ec5f598-09a5-4f4d-8ba3-f8504e05b148"/>
    <xsd:import namespace="7ad3a3a4-0805-417f-8ae6-ec28879b6dda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Gremium_x0020_intern" minOccurs="0"/>
                <xsd:element ref="ns3:Inhalt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5f598-09a5-4f4d-8ba3-f8504e05b148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5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Gremium_x0020_intern" ma:index="7" nillable="true" ma:displayName="Gremium intern" ma:format="Dropdown" ma:internalName="Gremium_x0020_intern" ma:readOnly="false">
      <xsd:simpleType>
        <xsd:restriction base="dms:Choice">
          <xsd:enumeration value="KWA"/>
          <xsd:enumeration value="Institutsra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d3a3a4-0805-417f-8ae6-ec28879b6dda" elementFormDefault="qualified">
    <xsd:import namespace="http://schemas.microsoft.com/office/2006/documentManagement/types"/>
    <xsd:import namespace="http://schemas.microsoft.com/office/infopath/2007/PartnerControls"/>
    <xsd:element name="Inhalt" ma:index="8" nillable="true" ma:displayName="Inhalt" ma:list="{7ad3a3a4-0805-417f-8ae6-ec28879b6dda}" ma:internalName="Inhalt" ma:readOnly="false" ma:showField="Title" ma:web="329d417d-ef29-4ece-a463-65f34ceb0fca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Inhaltstyp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remium_x0020_intern xmlns="8ec5f598-09a5-4f4d-8ba3-f8504e05b148" xsi:nil="true"/>
    <_dlc_DocId xmlns="8ec5f598-09a5-4f4d-8ba3-f8504e05b148">GESISDOC-2080722380-2329</_dlc_DocId>
    <_dlc_DocIdUrl xmlns="8ec5f598-09a5-4f4d-8ba3-f8504e05b148">
      <Url>http://intranet.gesis.intra/Praesident/INTERN/IL/_layouts/15/DocIdRedir.aspx?ID=GESISDOC-2080722380-2329</Url>
      <Description>GESISDOC-2080722380-2329</Description>
    </_dlc_DocIdUrl>
    <IconOverlay xmlns="http://schemas.microsoft.com/sharepoint/v4" xsi:nil="true"/>
    <Inhalt xmlns="7ad3a3a4-0805-417f-8ae6-ec28879b6dda" xsi:nil="true"/>
  </documentManagement>
</p:properties>
</file>

<file path=customXml/itemProps1.xml><?xml version="1.0" encoding="utf-8"?>
<ds:datastoreItem xmlns:ds="http://schemas.openxmlformats.org/officeDocument/2006/customXml" ds:itemID="{B662B3C9-84D1-44B4-980A-A658A03493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7AEF0E-F7A5-41DC-8AFD-7D94339254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c5f598-09a5-4f4d-8ba3-f8504e05b148"/>
    <ds:schemaRef ds:uri="7ad3a3a4-0805-417f-8ae6-ec28879b6dda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26F3FF9-422F-45E0-A6AB-77F6EE6152F9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6D38C2E-02CC-42D3-9E17-44C09712BF5F}">
  <ds:schemaRefs>
    <ds:schemaRef ds:uri="7ad3a3a4-0805-417f-8ae6-ec28879b6dda"/>
    <ds:schemaRef ds:uri="http://schemas.microsoft.com/office/2006/metadata/properties"/>
    <ds:schemaRef ds:uri="http://purl.org/dc/terms/"/>
    <ds:schemaRef ds:uri="8ec5f598-09a5-4f4d-8ba3-f8504e05b14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sharepoint/v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263</Words>
  <Application>Microsoft Office PowerPoint</Application>
  <PresentationFormat>Bildschirmpräsentation (4:3)</PresentationFormat>
  <Paragraphs>53</Paragraphs>
  <Slides>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Rotis SemiSans Pro</vt:lpstr>
      <vt:lpstr>Wingdings</vt:lpstr>
      <vt:lpstr>Wingdings 3</vt:lpstr>
      <vt:lpstr>Larissa</vt:lpstr>
      <vt:lpstr>Publikations- &amp; Publikationskostenmonitoring bei GESIS Leibniz-Institut für Sozialwissenschaften Impulsreferat für DEAL-Praxis-Webinar der MPDL Service GmbH am 13.04.2021, 10.00-12.00 Uhr   </vt:lpstr>
      <vt:lpstr>Agenda</vt:lpstr>
      <vt:lpstr>Transformationsvertrag?</vt:lpstr>
      <vt:lpstr>Publikationsaufkommen</vt:lpstr>
      <vt:lpstr>Publikationskosten</vt:lpstr>
      <vt:lpstr>To do‘s!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Präsentation</dc:title>
  <dc:creator>Heuser, Holger</dc:creator>
  <cp:lastModifiedBy>Kai Karin Geschuhn</cp:lastModifiedBy>
  <cp:revision>1110</cp:revision>
  <cp:lastPrinted>2020-01-27T10:43:18Z</cp:lastPrinted>
  <dcterms:created xsi:type="dcterms:W3CDTF">2014-11-24T15:32:57Z</dcterms:created>
  <dcterms:modified xsi:type="dcterms:W3CDTF">2021-04-30T08:18:31Z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999f58b7-b892-45ea-b44b-e340d6ccbe63</vt:lpwstr>
  </property>
  <property fmtid="{D5CDD505-2E9C-101B-9397-08002B2CF9AE}" pid="3" name="ContentTypeId">
    <vt:lpwstr>0x01010014031BF79BC12E45A1000668C60942A0</vt:lpwstr>
  </property>
  <property fmtid="{D5CDD505-2E9C-101B-9397-08002B2CF9AE}" pid="4" name="WorkAddress">
    <vt:lpwstr/>
  </property>
  <property fmtid="{D5CDD505-2E9C-101B-9397-08002B2CF9AE}" pid="5" name="Gremium">
    <vt:lpwstr/>
  </property>
</Properties>
</file>