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88" r:id="rId2"/>
    <p:sldId id="381" r:id="rId3"/>
    <p:sldId id="382" r:id="rId4"/>
    <p:sldId id="38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 userDrawn="1">
          <p15:clr>
            <a:srgbClr val="A4A3A4"/>
          </p15:clr>
        </p15:guide>
        <p15:guide id="2" pos="2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D6B"/>
    <a:srgbClr val="F0F3FA"/>
    <a:srgbClr val="DAE1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29" autoAdjust="0"/>
    <p:restoredTop sz="82525" autoAdjust="0"/>
  </p:normalViewPr>
  <p:slideViewPr>
    <p:cSldViewPr showGuides="1">
      <p:cViewPr varScale="1">
        <p:scale>
          <a:sx n="100" d="100"/>
          <a:sy n="100" d="100"/>
        </p:scale>
        <p:origin x="1104" y="90"/>
      </p:cViewPr>
      <p:guideLst>
        <p:guide orient="horz" pos="1026"/>
        <p:guide pos="23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7" d="100"/>
          <a:sy n="97" d="100"/>
        </p:scale>
        <p:origin x="3534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3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6E1389CC-567B-462D-9606-5A6D48725E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32223E6-8DEC-4459-8B52-D06E9BD3DA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9E86A-6679-4EC8-847C-9F954F45BF68}" type="datetimeFigureOut">
              <a:rPr lang="de-DE" smtClean="0"/>
              <a:t>11.05.2021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DE09F90-192B-4C21-A710-7EFC4BA93B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77B6243-ABD9-472E-9641-6E7B2B863D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8E8B7-5326-4A3E-8AE4-83D3CDA8A9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575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3C419-10E8-4216-A6CC-B7C8A23909AD}" type="datetimeFigureOut">
              <a:rPr lang="de-DE" smtClean="0"/>
              <a:t>11.05.2021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6CAD1-FD47-46B0-9C16-1B81F4E690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32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mtClean="0"/>
              <a:t>Verbindung</a:t>
            </a:r>
            <a:r>
              <a:rPr lang="de-DE" baseline="0" smtClean="0"/>
              <a:t> zweier Kenngrößen: Publikationszahl und Gesamtausgaben (Publikation und Subskription)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6CAD1-FD47-46B0-9C16-1B81F4E690E0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946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000"/>
            <a:ext cx="12192000" cy="5067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537344"/>
            <a:ext cx="10728323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Headline der Präsentation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7" y="2444192"/>
            <a:ext cx="10728325" cy="516756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Datum  |  Name</a:t>
            </a:r>
            <a:endParaRPr lang="en-US" dirty="0"/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7" y="1088740"/>
            <a:ext cx="10728325" cy="72716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spc="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der Präsentation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7CEB1C7-3CEB-41C0-967D-A5811A09D93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9532" y="6423285"/>
            <a:ext cx="2304000" cy="118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 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0BABBA3-207B-428D-8CD0-97794373E0F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52013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elfoli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54A1B7C4-7B43-4178-878E-3C1A63AA60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41313"/>
            <a:ext cx="11449050" cy="308768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9000"/>
            <a:ext cx="12192000" cy="1980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3633688"/>
            <a:ext cx="10728324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Headline der Präsentation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7" y="4911514"/>
            <a:ext cx="10728325" cy="360000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Datum  |  Name</a:t>
            </a:r>
            <a:endParaRPr lang="en-US" dirty="0"/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7" y="4221088"/>
            <a:ext cx="10728325" cy="547142"/>
          </a:xfrm>
        </p:spPr>
        <p:txBody>
          <a:bodyPr vert="horz" lIns="0" tIns="0" rIns="0" bIns="0" rtlCol="0" anchor="t" anchorCtr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lang="de-DE" sz="1800" b="1" cap="none" spc="0" baseline="0" dirty="0">
                <a:solidFill>
                  <a:schemeClr val="accent2"/>
                </a:solidFill>
              </a:defRPr>
            </a:lvl1pPr>
          </a:lstStyle>
          <a:p>
            <a:pPr marL="228600" lvl="0" indent="-228600">
              <a:lnSpc>
                <a:spcPct val="100000"/>
              </a:lnSpc>
              <a:spcBef>
                <a:spcPts val="0"/>
              </a:spcBef>
            </a:pPr>
            <a:r>
              <a:rPr lang="de-DE" dirty="0" err="1"/>
              <a:t>Subline</a:t>
            </a:r>
            <a:r>
              <a:rPr lang="de-DE" dirty="0"/>
              <a:t> der Präsentation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36BB06C-78EA-49C8-AAD0-451B7CEFCA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658AF006-3416-44FA-BBD1-BCE9F27A19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6424763"/>
            <a:ext cx="2304000" cy="11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86164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61">
          <p15:clr>
            <a:srgbClr val="FBAE40"/>
          </p15:clr>
        </p15:guide>
        <p15:guide id="2" pos="721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000"/>
            <a:ext cx="12192000" cy="5067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537344"/>
            <a:ext cx="10728323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Headline der Präsentation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8" y="2660216"/>
            <a:ext cx="10728324" cy="516756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Datum  |  Name</a:t>
            </a:r>
            <a:endParaRPr lang="en-US" dirty="0"/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8" y="1124744"/>
            <a:ext cx="10728325" cy="136180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1800" b="1" cap="none" spc="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der Präsentation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7D7831BC-0764-4D94-B436-8046AD2DF0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7390AF7B-9835-4AEF-ADBF-224AF53FB4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9532" y="6423285"/>
            <a:ext cx="2304000" cy="1188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960439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54A1B7C4-7B43-4178-878E-3C1A63AA60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41313"/>
            <a:ext cx="11449050" cy="308768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9000"/>
            <a:ext cx="12192000" cy="1980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3633688"/>
            <a:ext cx="10728324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Headline der Präsentation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7" y="4970822"/>
            <a:ext cx="10728325" cy="360000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Datum  |  Name</a:t>
            </a:r>
            <a:endParaRPr lang="en-US" dirty="0"/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7" y="4185084"/>
            <a:ext cx="10728325" cy="72716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spc="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der Präsentation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133D537E-7D32-4AF3-8F50-037B43117F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02F77179-7DE6-490F-AFDB-836C5B895F0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532" y="6423285"/>
            <a:ext cx="2304000" cy="1188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349423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9000"/>
            <a:ext cx="12192000" cy="1980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54A1B7C4-7B43-4178-878E-3C1A63AA60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41313"/>
            <a:ext cx="11449050" cy="308768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3633688"/>
            <a:ext cx="10728324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Headline der Präsentation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7" y="4911514"/>
            <a:ext cx="10728325" cy="360000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Datum  |  Name</a:t>
            </a:r>
            <a:endParaRPr lang="en-US" dirty="0"/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7" y="4221088"/>
            <a:ext cx="10728325" cy="547142"/>
          </a:xfrm>
        </p:spPr>
        <p:txBody>
          <a:bodyPr vert="horz" lIns="0" tIns="0" rIns="0" bIns="0" rtlCol="0" anchor="t" anchorCtr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lang="de-DE" sz="1800" b="1" cap="none" spc="0" baseline="0" dirty="0">
                <a:solidFill>
                  <a:schemeClr val="accent2"/>
                </a:solidFill>
              </a:defRPr>
            </a:lvl1pPr>
          </a:lstStyle>
          <a:p>
            <a:pPr marL="228600" lvl="0" indent="-228600">
              <a:lnSpc>
                <a:spcPct val="100000"/>
              </a:lnSpc>
              <a:spcBef>
                <a:spcPts val="0"/>
              </a:spcBef>
            </a:pPr>
            <a:r>
              <a:rPr lang="de-DE" dirty="0" err="1"/>
              <a:t>Subline</a:t>
            </a:r>
            <a:r>
              <a:rPr lang="de-DE" dirty="0"/>
              <a:t> der Präsentation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36BB06C-78EA-49C8-AAD0-451B7CEFCA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1F0FB68E-EE59-46F0-A3EA-690446700A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532" y="6423285"/>
            <a:ext cx="2304000" cy="1188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81359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Textplatzhalter 10">
            <a:extLst>
              <a:ext uri="{FF2B5EF4-FFF2-40B4-BE49-F238E27FC236}">
                <a16:creationId xmlns:a16="http://schemas.microsoft.com/office/drawing/2014/main" id="{F0FEB314-58C6-43FB-BF57-07B357AFA1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 err="1"/>
              <a:t>Subline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020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klei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1578310"/>
            <a:ext cx="11449050" cy="4190666"/>
          </a:xfrm>
        </p:spPr>
        <p:txBody>
          <a:bodyPr/>
          <a:lstStyle>
            <a:lvl1pPr marL="177800" indent="-177800">
              <a:defRPr sz="1800"/>
            </a:lvl1pPr>
            <a:lvl2pPr marL="361950" indent="-184150">
              <a:defRPr sz="1800"/>
            </a:lvl2pPr>
            <a:lvl3pPr marL="539750" indent="-177800">
              <a:defRPr sz="1800"/>
            </a:lvl3pPr>
            <a:lvl4pPr marL="717550" indent="-177800">
              <a:defRPr sz="1800"/>
            </a:lvl4pPr>
            <a:lvl5pPr marL="895350" indent="-177800">
              <a:defRPr sz="18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Textplatzhalter 10">
            <a:extLst>
              <a:ext uri="{FF2B5EF4-FFF2-40B4-BE49-F238E27FC236}">
                <a16:creationId xmlns:a16="http://schemas.microsoft.com/office/drawing/2014/main" id="{29624FD4-E8F5-4C76-8AB0-019D7FCEAAD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 err="1"/>
              <a:t>Subline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392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Bildplatzhalter 4">
            <a:extLst>
              <a:ext uri="{FF2B5EF4-FFF2-40B4-BE49-F238E27FC236}">
                <a16:creationId xmlns:a16="http://schemas.microsoft.com/office/drawing/2014/main" id="{8A00DEAD-5DE0-4EC4-9106-51A82A9A04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628775"/>
            <a:ext cx="5437187" cy="316837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1A390F4-CC78-4ED1-8D50-5D59AE8D05B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1475" y="4900254"/>
            <a:ext cx="5437187" cy="86872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23A5E56D-954A-4968-9BC8-DFAC877CAA1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83338" y="1628775"/>
            <a:ext cx="5437187" cy="316837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1C326D2C-F758-4203-BE3D-8CDB8EB3094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83338" y="4900254"/>
            <a:ext cx="5437187" cy="86872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13" name="Textplatzhalter 10">
            <a:extLst>
              <a:ext uri="{FF2B5EF4-FFF2-40B4-BE49-F238E27FC236}">
                <a16:creationId xmlns:a16="http://schemas.microsoft.com/office/drawing/2014/main" id="{8D87DCD3-D230-4056-A20A-D9CBA549CE9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 err="1"/>
              <a:t>Subline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165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9" name="Textplatzhalter 10">
            <a:extLst>
              <a:ext uri="{FF2B5EF4-FFF2-40B4-BE49-F238E27FC236}">
                <a16:creationId xmlns:a16="http://schemas.microsoft.com/office/drawing/2014/main" id="{F63E2467-CDE8-4456-BDC8-2E6458C092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 err="1"/>
              <a:t>Subline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187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31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475" y="1563143"/>
            <a:ext cx="11449050" cy="421425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6105" y="6381328"/>
            <a:ext cx="1600508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4. Dezember 2018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8290" y="6381328"/>
            <a:ext cx="720000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/>
              <a:t>Seite </a:t>
            </a:r>
            <a:fld id="{A52F4D17-1AD6-42D9-B93A-EB002C62F43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5" y="324000"/>
            <a:ext cx="11449050" cy="11247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F2C4F5F8-9F24-424C-8284-2E94052236C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58AF006-3416-44FA-BBD1-BCE9F27A196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6424763"/>
            <a:ext cx="2304000" cy="11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4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0" r:id="rId3"/>
    <p:sldLayoutId id="2147483671" r:id="rId4"/>
    <p:sldLayoutId id="2147483662" r:id="rId5"/>
    <p:sldLayoutId id="2147483672" r:id="rId6"/>
    <p:sldLayoutId id="2147483673" r:id="rId7"/>
    <p:sldLayoutId id="2147483666" r:id="rId8"/>
    <p:sldLayoutId id="2147483667" r:id="rId9"/>
    <p:sldLayoutId id="2147483674" r:id="rId10"/>
  </p:sldLayoutIdLst>
  <p:hf hdr="0" ftr="0"/>
  <p:txStyles>
    <p:titleStyle>
      <a:lvl1pPr algn="l" defTabSz="914400" rtl="0" eaLnBrk="1" latinLnBrk="0" hangingPunct="1">
        <a:lnSpc>
          <a:spcPct val="114000"/>
        </a:lnSpc>
        <a:spcBef>
          <a:spcPct val="0"/>
        </a:spcBef>
        <a:buNone/>
        <a:defRPr sz="3200" b="1" kern="1200" cap="all" spc="1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23495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6675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9535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760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26" userDrawn="1">
          <p15:clr>
            <a:srgbClr val="F26B43"/>
          </p15:clr>
        </p15:guide>
        <p15:guide id="2" pos="234" userDrawn="1">
          <p15:clr>
            <a:srgbClr val="F26B43"/>
          </p15:clr>
        </p15:guide>
        <p15:guide id="3" pos="7446" userDrawn="1">
          <p15:clr>
            <a:srgbClr val="F26B43"/>
          </p15:clr>
        </p15:guide>
        <p15:guide id="4" orient="horz" pos="278" userDrawn="1">
          <p15:clr>
            <a:srgbClr val="F26B43"/>
          </p15:clr>
        </p15:guide>
        <p15:guide id="6" pos="3659" userDrawn="1">
          <p15:clr>
            <a:srgbClr val="F26B43"/>
          </p15:clr>
        </p15:guide>
        <p15:guide id="7" pos="4021" userDrawn="1">
          <p15:clr>
            <a:srgbClr val="F26B43"/>
          </p15:clr>
        </p15:guide>
        <p15:guide id="8" orient="horz" pos="36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A64521-ED94-4240-8AD4-6C3D7A90E7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838" y="3633687"/>
            <a:ext cx="11196809" cy="1214115"/>
          </a:xfrm>
        </p:spPr>
        <p:txBody>
          <a:bodyPr/>
          <a:lstStyle/>
          <a:p>
            <a:r>
              <a:rPr lang="de-DE" sz="2600" cap="none" dirty="0"/>
              <a:t>Der Nutzen </a:t>
            </a:r>
            <a:r>
              <a:rPr lang="de-DE" sz="2600" cap="none" dirty="0" smtClean="0"/>
              <a:t>des Open </a:t>
            </a:r>
            <a:r>
              <a:rPr lang="de-DE" sz="2600" cap="none" dirty="0"/>
              <a:t>Access </a:t>
            </a:r>
            <a:r>
              <a:rPr lang="de-DE" sz="2600" cap="none" dirty="0" smtClean="0"/>
              <a:t>Monitor für </a:t>
            </a:r>
            <a:r>
              <a:rPr lang="de-DE" sz="2600" cap="none" dirty="0"/>
              <a:t>verschiedene Einrichtungen</a:t>
            </a:r>
            <a:br>
              <a:rPr lang="de-DE" sz="2600" cap="none" dirty="0"/>
            </a:br>
            <a:endParaRPr lang="de-DE" sz="2600" cap="none" dirty="0"/>
          </a:p>
        </p:txBody>
      </p:sp>
      <p:pic>
        <p:nvPicPr>
          <p:cNvPr id="11" name="Bildplatzhalter 8">
            <a:extLst>
              <a:ext uri="{FF2B5EF4-FFF2-40B4-BE49-F238E27FC236}">
                <a16:creationId xmlns:a16="http://schemas.microsoft.com/office/drawing/2014/main" id="{36751F4E-93D0-47DD-BBAF-16F5856754A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" b="172"/>
          <a:stretch>
            <a:fillRect/>
          </a:stretch>
        </p:blipFill>
        <p:spPr/>
      </p:pic>
      <p:pic>
        <p:nvPicPr>
          <p:cNvPr id="7" name="Grafik 6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AAE0E805-77FD-45BE-92CC-4BA4BFE58C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944" y="6139639"/>
            <a:ext cx="1343472" cy="473574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439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DEAL </a:t>
            </a:r>
            <a:r>
              <a:rPr lang="de-DE" dirty="0" smtClean="0"/>
              <a:t>Praxis-Austausch 13. April 2021</a:t>
            </a:r>
            <a:endParaRPr lang="de-DE" dirty="0"/>
          </a:p>
        </p:txBody>
      </p:sp>
      <p:sp>
        <p:nvSpPr>
          <p:cNvPr id="10" name="Untertitel 2">
            <a:extLst>
              <a:ext uri="{FF2B5EF4-FFF2-40B4-BE49-F238E27FC236}">
                <a16:creationId xmlns:a16="http://schemas.microsoft.com/office/drawing/2014/main" id="{C693119F-69DD-4BF5-B78E-98C0144F5F54}"/>
              </a:ext>
            </a:extLst>
          </p:cNvPr>
          <p:cNvSpPr txBox="1">
            <a:spLocks/>
          </p:cNvSpPr>
          <p:nvPr/>
        </p:nvSpPr>
        <p:spPr>
          <a:xfrm>
            <a:off x="731837" y="4820013"/>
            <a:ext cx="11339276" cy="6068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None/>
              <a:defRPr sz="1600" kern="1200" cap="all" spc="6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30263">
              <a:lnSpc>
                <a:spcPct val="150000"/>
              </a:lnSpc>
            </a:pPr>
            <a:r>
              <a:rPr lang="de-DE" cap="none" dirty="0" smtClean="0"/>
              <a:t>Dr. Bernhard Mittermaier 	 	0000-0002-3412-6168 	 	@</a:t>
            </a:r>
            <a:r>
              <a:rPr lang="de-DE" cap="none" dirty="0" err="1" smtClean="0"/>
              <a:t>bmittermaier</a:t>
            </a:r>
            <a:r>
              <a:rPr lang="de-DE" cap="none" dirty="0" smtClean="0"/>
              <a:t> 	   b.mittermaier@fz-juelich.de </a:t>
            </a:r>
            <a:br>
              <a:rPr lang="de-DE" cap="none" dirty="0" smtClean="0"/>
            </a:br>
            <a:endParaRPr lang="de-DE" cap="none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728" y="4848986"/>
            <a:ext cx="345866" cy="356132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072" y="4688856"/>
            <a:ext cx="647554" cy="6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57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24001"/>
            <a:ext cx="11449050" cy="512712"/>
          </a:xfrm>
        </p:spPr>
        <p:txBody>
          <a:bodyPr/>
          <a:lstStyle/>
          <a:p>
            <a:r>
              <a:rPr lang="de-DE" dirty="0" smtClean="0"/>
              <a:t>Open-Access-Barometer des FZJ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76" y="1052736"/>
            <a:ext cx="6624736" cy="4882431"/>
          </a:xfrm>
          <a:prstGeom prst="rect">
            <a:avLst/>
          </a:prstGeom>
          <a:ln w="19050">
            <a:noFill/>
          </a:ln>
        </p:spPr>
      </p:pic>
      <p:sp>
        <p:nvSpPr>
          <p:cNvPr id="4" name="Textfeld 3"/>
          <p:cNvSpPr txBox="1"/>
          <p:nvPr/>
        </p:nvSpPr>
        <p:spPr>
          <a:xfrm>
            <a:off x="3215680" y="6381328"/>
            <a:ext cx="6832063" cy="297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5000"/>
              </a:lnSpc>
            </a:pPr>
            <a:r>
              <a:rPr lang="de-DE" sz="1400" dirty="0"/>
              <a:t>https://www.fz-juelich.de/zb/DE/Leistungen/Open_Access/oa_barometer/_</a:t>
            </a:r>
            <a:r>
              <a:rPr lang="de-DE" sz="1400" dirty="0" smtClean="0"/>
              <a:t>node.html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67368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892907" y="1106610"/>
            <a:ext cx="10171645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15.04.2021, 14-15 Uhr:</a:t>
            </a:r>
            <a:b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Irene Barbers (Zentralbibliothek des Forschungszentrums Jülich): </a:t>
            </a:r>
            <a:b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Monitoring von Publikationskosten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Der Vortrag präsentiert ein Praxisbeispiel für das Monitoring von Publikationskosten im institutionellen Repositorium unter Berücksichtigung verschiedener Kostenarten. </a:t>
            </a:r>
            <a:b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Verbindung mit dem Electronic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Resource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Management System lassen sich aus den Daten Auswertungen zur Entwicklung des Publikations- und Subskriptionsetats generieren. Ein Beispiel dafür ist das Jülicher Open Access Barometer, weitere Perspektiven bietet der Open Access Monitor.</a:t>
            </a:r>
          </a:p>
          <a:p>
            <a:pPr marL="0" indent="0">
              <a:lnSpc>
                <a:spcPct val="130000"/>
              </a:lnSpc>
              <a:buNone/>
            </a:pPr>
            <a:endParaRPr lang="de-DE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de-DE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de-DE" sz="2100" dirty="0">
                <a:latin typeface="Arial" panose="020B0604020202020204" pitchFamily="34" charset="0"/>
                <a:cs typeface="Arial" panose="020B0604020202020204" pitchFamily="34" charset="0"/>
              </a:rPr>
              <a:t>://uni-mannheim.zoom.us/j/66656611132?pwd=OGthWFZob3RXZTdQYWQ3V0VJUFIyQT09 </a:t>
            </a:r>
          </a:p>
        </p:txBody>
      </p:sp>
    </p:spTree>
    <p:extLst>
      <p:ext uri="{BB962C8B-B14F-4D97-AF65-F5344CB8AC3E}">
        <p14:creationId xmlns:p14="http://schemas.microsoft.com/office/powerpoint/2010/main" val="414616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392" y="476672"/>
            <a:ext cx="11197133" cy="1124780"/>
          </a:xfrm>
        </p:spPr>
        <p:txBody>
          <a:bodyPr/>
          <a:lstStyle/>
          <a:p>
            <a:r>
              <a:rPr lang="de-DE" cap="none" smtClean="0"/>
              <a:t>Der Nutzen des Open Access Monitor Deutschland </a:t>
            </a:r>
            <a:br>
              <a:rPr lang="de-DE" cap="none" smtClean="0"/>
            </a:br>
            <a:r>
              <a:rPr lang="de-DE" cap="none" smtClean="0"/>
              <a:t>für verschiedene Einrichtungen</a:t>
            </a:r>
            <a:endParaRPr lang="de-DE" cap="none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2950280"/>
              </p:ext>
            </p:extLst>
          </p:nvPr>
        </p:nvGraphicFramePr>
        <p:xfrm>
          <a:off x="623392" y="2060848"/>
          <a:ext cx="10261029" cy="254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2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200" dirty="0" smtClean="0"/>
                        <a:t>Reifegrad</a:t>
                      </a:r>
                      <a:endParaRPr lang="de-DE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200" dirty="0" smtClean="0"/>
                        <a:t>Publikationsdaten</a:t>
                      </a:r>
                      <a:endParaRPr lang="de-DE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200" dirty="0" smtClean="0"/>
                        <a:t>Kostendaten</a:t>
                      </a:r>
                      <a:endParaRPr lang="de-DE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200" smtClean="0"/>
                        <a:t>niedrig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200" smtClean="0"/>
                        <a:t>Erstellung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200" dirty="0" smtClean="0"/>
                        <a:t>Abschätzung der DEAL-Kosten</a:t>
                      </a:r>
                      <a:endParaRPr lang="de-DE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200" smtClean="0"/>
                        <a:t>mittel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200" dirty="0" smtClean="0"/>
                        <a:t>Verlagsspezifische Auswertungen</a:t>
                      </a:r>
                      <a:endParaRPr lang="de-DE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200" smtClean="0"/>
                        <a:t>Erfassung „klassischer“ Publikationskosten (zukünftig)</a:t>
                      </a:r>
                      <a:endParaRPr lang="de-DE" sz="2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200" smtClean="0"/>
                        <a:t>hoch</a:t>
                      </a:r>
                      <a:endParaRPr lang="de-DE" sz="220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200" smtClean="0"/>
                        <a:t>Zusammenführung in einem System</a:t>
                      </a:r>
                      <a:endParaRPr lang="de-DE" sz="22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sz="2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5229200"/>
            <a:ext cx="2615250" cy="141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08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ülich">
  <a:themeElements>
    <a:clrScheme name="Benutzerdefiniert 10">
      <a:dk1>
        <a:sysClr val="windowText" lastClr="000000"/>
      </a:dk1>
      <a:lt1>
        <a:sysClr val="window" lastClr="FFFFFF"/>
      </a:lt1>
      <a:dk2>
        <a:srgbClr val="6D268E"/>
      </a:dk2>
      <a:lt2>
        <a:srgbClr val="EBEBEB"/>
      </a:lt2>
      <a:accent1>
        <a:srgbClr val="023D6B"/>
      </a:accent1>
      <a:accent2>
        <a:srgbClr val="ADBDE3"/>
      </a:accent2>
      <a:accent3>
        <a:srgbClr val="30A93B"/>
      </a:accent3>
      <a:accent4>
        <a:srgbClr val="FFE900"/>
      </a:accent4>
      <a:accent5>
        <a:srgbClr val="FF8C0C"/>
      </a:accent5>
      <a:accent6>
        <a:srgbClr val="DF0F44"/>
      </a:accent6>
      <a:hlink>
        <a:srgbClr val="ADBDE3"/>
      </a:hlink>
      <a:folHlink>
        <a:srgbClr val="ADBDE3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95000"/>
          </a:lnSpc>
          <a:defRPr sz="2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lnSpc>
            <a:spcPct val="95000"/>
          </a:lnSpc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Jülich_PowerPoint_16x9.potx" id="{96E3BAF4-763A-4252-96EB-429A37E76C9B}" vid="{FC15072B-1A6B-4630-9ABB-3D2D56FD5EF8}"/>
    </a:ext>
  </a:extLst>
</a:theme>
</file>

<file path=ppt/theme/theme2.xml><?xml version="1.0" encoding="utf-8"?>
<a:theme xmlns:a="http://schemas.openxmlformats.org/drawingml/2006/main" name="Office">
  <a:themeElements>
    <a:clrScheme name="Benutzerdefiniert 282">
      <a:dk1>
        <a:sysClr val="windowText" lastClr="000000"/>
      </a:dk1>
      <a:lt1>
        <a:sysClr val="window" lastClr="FFFFFF"/>
      </a:lt1>
      <a:dk2>
        <a:srgbClr val="AF82B9"/>
      </a:dk2>
      <a:lt2>
        <a:srgbClr val="EBEBEB"/>
      </a:lt2>
      <a:accent1>
        <a:srgbClr val="023D6B"/>
      </a:accent1>
      <a:accent2>
        <a:srgbClr val="ADBDE3"/>
      </a:accent2>
      <a:accent3>
        <a:srgbClr val="B9D25F"/>
      </a:accent3>
      <a:accent4>
        <a:srgbClr val="FAEB5A"/>
      </a:accent4>
      <a:accent5>
        <a:srgbClr val="FAB45A"/>
      </a:accent5>
      <a:accent6>
        <a:srgbClr val="EB5F73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282">
      <a:dk1>
        <a:sysClr val="windowText" lastClr="000000"/>
      </a:dk1>
      <a:lt1>
        <a:sysClr val="window" lastClr="FFFFFF"/>
      </a:lt1>
      <a:dk2>
        <a:srgbClr val="AF82B9"/>
      </a:dk2>
      <a:lt2>
        <a:srgbClr val="EBEBEB"/>
      </a:lt2>
      <a:accent1>
        <a:srgbClr val="023D6B"/>
      </a:accent1>
      <a:accent2>
        <a:srgbClr val="ADBDE3"/>
      </a:accent2>
      <a:accent3>
        <a:srgbClr val="B9D25F"/>
      </a:accent3>
      <a:accent4>
        <a:srgbClr val="FAEB5A"/>
      </a:accent4>
      <a:accent5>
        <a:srgbClr val="FAB45A"/>
      </a:accent5>
      <a:accent6>
        <a:srgbClr val="EB5F73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Juelich_PowerPoint_16x9</Template>
  <TotalTime>0</TotalTime>
  <Words>171</Words>
  <Application>Microsoft Office PowerPoint</Application>
  <PresentationFormat>Breitbild</PresentationFormat>
  <Paragraphs>23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Jülich</vt:lpstr>
      <vt:lpstr>Der Nutzen des Open Access Monitor für verschiedene Einrichtungen </vt:lpstr>
      <vt:lpstr>Open-Access-Barometer des FZJ</vt:lpstr>
      <vt:lpstr>PowerPoint-Präsentation</vt:lpstr>
      <vt:lpstr>Der Nutzen des Open Access Monitor Deutschland  für verschiedene Einrichtungen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Open-Access-Barometer des FZJ</dc:title>
  <dc:creator>Kai Karin Geschuhn</dc:creator>
  <cp:lastModifiedBy>Kai Karin Geschuhn</cp:lastModifiedBy>
  <cp:revision>11</cp:revision>
  <dcterms:created xsi:type="dcterms:W3CDTF">2018-11-28T11:53:07Z</dcterms:created>
  <dcterms:modified xsi:type="dcterms:W3CDTF">2021-05-11T08:20:58Z</dcterms:modified>
</cp:coreProperties>
</file>