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88" r:id="rId2"/>
    <p:sldId id="381" r:id="rId3"/>
    <p:sldId id="382" r:id="rId4"/>
    <p:sldId id="38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D6B"/>
    <a:srgbClr val="F0F3FA"/>
    <a:srgbClr val="DA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9" autoAdjust="0"/>
    <p:restoredTop sz="82525" autoAdjust="0"/>
  </p:normalViewPr>
  <p:slideViewPr>
    <p:cSldViewPr showGuides="1">
      <p:cViewPr varScale="1">
        <p:scale>
          <a:sx n="100" d="100"/>
          <a:sy n="100" d="100"/>
        </p:scale>
        <p:origin x="1104" y="90"/>
      </p:cViewPr>
      <p:guideLst>
        <p:guide orient="horz" pos="1026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Verbindung</a:t>
            </a:r>
            <a:r>
              <a:rPr lang="de-DE" baseline="0" smtClean="0"/>
              <a:t> zweier Kenngrößen: Publikationszahl und Gesamtausgaben (Publikation und Subskription)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58AF006-3416-44FA-BBD1-BCE9F27A19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424763"/>
            <a:ext cx="2304000" cy="1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616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4. Dezember 2018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58AF006-3416-44FA-BBD1-BCE9F27A196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424763"/>
            <a:ext cx="2304000" cy="1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  <p:sldLayoutId id="2147483674" r:id="rId10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3633687"/>
            <a:ext cx="11196809" cy="1214115"/>
          </a:xfrm>
        </p:spPr>
        <p:txBody>
          <a:bodyPr/>
          <a:lstStyle/>
          <a:p>
            <a:r>
              <a:rPr lang="de-DE" sz="2600" cap="none" dirty="0"/>
              <a:t>Der Nutzen </a:t>
            </a:r>
            <a:r>
              <a:rPr lang="de-DE" sz="2600" cap="none" dirty="0" smtClean="0"/>
              <a:t>des Open </a:t>
            </a:r>
            <a:r>
              <a:rPr lang="de-DE" sz="2600" cap="none" dirty="0"/>
              <a:t>Access </a:t>
            </a:r>
            <a:r>
              <a:rPr lang="de-DE" sz="2600" cap="none" dirty="0" smtClean="0"/>
              <a:t>Monitor für </a:t>
            </a:r>
            <a:r>
              <a:rPr lang="de-DE" sz="2600" cap="none" dirty="0"/>
              <a:t>verschiedene Einrichtungen</a:t>
            </a:r>
            <a:br>
              <a:rPr lang="de-DE" sz="2600" cap="none" dirty="0"/>
            </a:br>
            <a:endParaRPr lang="de-DE" sz="2600" cap="none" dirty="0"/>
          </a:p>
        </p:txBody>
      </p:sp>
      <p:pic>
        <p:nvPicPr>
          <p:cNvPr id="11" name="Bildplatzhalter 8">
            <a:extLst>
              <a:ext uri="{FF2B5EF4-FFF2-40B4-BE49-F238E27FC236}">
                <a16:creationId xmlns:a16="http://schemas.microsoft.com/office/drawing/2014/main" id="{36751F4E-93D0-47DD-BBAF-16F5856754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" b="172"/>
          <a:stretch>
            <a:fillRect/>
          </a:stretch>
        </p:blipFill>
        <p:spPr/>
      </p:pic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AE0E805-77FD-45BE-92CC-4BA4BFE58C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6139639"/>
            <a:ext cx="1343472" cy="47357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DEAL </a:t>
            </a:r>
            <a:r>
              <a:rPr lang="de-DE" dirty="0" smtClean="0"/>
              <a:t>Praxis-Austausch 13. April 2021</a:t>
            </a:r>
            <a:endParaRPr lang="de-DE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 txBox="1">
            <a:spLocks/>
          </p:cNvSpPr>
          <p:nvPr/>
        </p:nvSpPr>
        <p:spPr>
          <a:xfrm>
            <a:off x="731837" y="4820013"/>
            <a:ext cx="11339276" cy="606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 cap="all" spc="6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0263">
              <a:lnSpc>
                <a:spcPct val="150000"/>
              </a:lnSpc>
            </a:pPr>
            <a:r>
              <a:rPr lang="de-DE" cap="none" dirty="0" smtClean="0"/>
              <a:t>Dr. Bernhard Mittermaier 	 	0000-0002-3412-6168 	 	@</a:t>
            </a:r>
            <a:r>
              <a:rPr lang="de-DE" cap="none" dirty="0" err="1" smtClean="0"/>
              <a:t>bmittermaier</a:t>
            </a:r>
            <a:r>
              <a:rPr lang="de-DE" cap="none" dirty="0" smtClean="0"/>
              <a:t> 	   b.mittermaier@fz-juelich.de </a:t>
            </a:r>
            <a:br>
              <a:rPr lang="de-DE" cap="none" dirty="0" smtClean="0"/>
            </a:br>
            <a:endParaRPr lang="de-DE" cap="non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4848986"/>
            <a:ext cx="345866" cy="35613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4688856"/>
            <a:ext cx="647554" cy="6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24001"/>
            <a:ext cx="11449050" cy="512712"/>
          </a:xfrm>
        </p:spPr>
        <p:txBody>
          <a:bodyPr/>
          <a:lstStyle/>
          <a:p>
            <a:r>
              <a:rPr lang="de-DE" dirty="0" smtClean="0"/>
              <a:t>Open-Access-Barometer des FZJ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1052736"/>
            <a:ext cx="6624736" cy="4882431"/>
          </a:xfrm>
          <a:prstGeom prst="rect">
            <a:avLst/>
          </a:prstGeom>
          <a:ln w="19050"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3215680" y="6381328"/>
            <a:ext cx="6832063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de-DE" sz="1400" dirty="0"/>
              <a:t>https://www.fz-juelich.de/zb/DE/Leistungen/Open_Access/oa_barometer/_</a:t>
            </a:r>
            <a:r>
              <a:rPr lang="de-DE" sz="1400" dirty="0" smtClean="0"/>
              <a:t>node.html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736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92907" y="1106610"/>
            <a:ext cx="10171645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15.04.2021, 14-15 Uhr:</a:t>
            </a:r>
            <a:b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Irene Barbers (Zentralbibliothek des Forschungszentrums Jülich): </a:t>
            </a:r>
            <a:b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von Publikationskosten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Der Vortrag präsentiert ein Praxisbeispiel für das Monitoring von Publikationskosten im institutionellen Repositorium unter Berücksichtigung verschiedener Kostenarten. 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Verbindung mit dem Electronic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System lassen sich aus den Daten Auswertungen zur Entwicklung des Publikations- und Subskriptionsetats generieren. Ein Beispiel dafür ist das Jülicher Open Access Barometer, weitere Perspektiven bietet der Open Access Monitor.</a:t>
            </a:r>
          </a:p>
          <a:p>
            <a:pPr marL="0" indent="0">
              <a:lnSpc>
                <a:spcPct val="130000"/>
              </a:lnSpc>
              <a:buNone/>
            </a:pPr>
            <a:endParaRPr lang="de-DE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://uni-mannheim.zoom.us/j/66656611132?pwd=OGthWFZob3RXZTdQYWQ3V0VJUFIyQT09 </a:t>
            </a:r>
          </a:p>
        </p:txBody>
      </p:sp>
    </p:spTree>
    <p:extLst>
      <p:ext uri="{BB962C8B-B14F-4D97-AF65-F5344CB8AC3E}">
        <p14:creationId xmlns:p14="http://schemas.microsoft.com/office/powerpoint/2010/main" val="41461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476672"/>
            <a:ext cx="11197133" cy="1124780"/>
          </a:xfrm>
        </p:spPr>
        <p:txBody>
          <a:bodyPr/>
          <a:lstStyle/>
          <a:p>
            <a:r>
              <a:rPr lang="de-DE" cap="none" smtClean="0"/>
              <a:t>Der Nutzen des Open Access Monitor Deutschland </a:t>
            </a:r>
            <a:br>
              <a:rPr lang="de-DE" cap="none" smtClean="0"/>
            </a:br>
            <a:r>
              <a:rPr lang="de-DE" cap="none" smtClean="0"/>
              <a:t>für verschiedene Einrichtungen</a:t>
            </a:r>
            <a:endParaRPr lang="de-DE" cap="non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950280"/>
              </p:ext>
            </p:extLst>
          </p:nvPr>
        </p:nvGraphicFramePr>
        <p:xfrm>
          <a:off x="623392" y="2060848"/>
          <a:ext cx="10261029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 smtClean="0"/>
                        <a:t>Reifegrad</a:t>
                      </a:r>
                      <a:endParaRPr lang="de-DE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 smtClean="0"/>
                        <a:t>Publikationsdaten</a:t>
                      </a:r>
                      <a:endParaRPr lang="de-DE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 smtClean="0"/>
                        <a:t>Kostendaten</a:t>
                      </a:r>
                      <a:endParaRPr lang="de-DE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niedrig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Erstellung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 smtClean="0"/>
                        <a:t>Abschätzung der DEAL-Kosten</a:t>
                      </a:r>
                      <a:endParaRPr lang="de-DE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mittel</a:t>
                      </a:r>
                      <a:endParaRPr lang="de-DE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 smtClean="0"/>
                        <a:t>Verlagsspezifische Auswertungen</a:t>
                      </a:r>
                      <a:endParaRPr lang="de-DE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Erfassung „klassischer“ Publikationskosten (zukünftig)</a:t>
                      </a:r>
                      <a:endParaRPr lang="de-DE" sz="2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hoch</a:t>
                      </a:r>
                      <a:endParaRPr lang="de-DE" sz="2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smtClean="0"/>
                        <a:t>Zusammenführung in einem System</a:t>
                      </a:r>
                      <a:endParaRPr lang="de-DE" sz="2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229200"/>
            <a:ext cx="2615250" cy="14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ülich">
  <a:themeElements>
    <a:clrScheme name="Benutzerdefiniert 10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ADBDE3"/>
      </a:hlink>
      <a:folHlink>
        <a:srgbClr val="ADBDE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ülich_PowerPoint_16x9.potx" id="{96E3BAF4-763A-4252-96EB-429A37E76C9B}" vid="{FC15072B-1A6B-4630-9ABB-3D2D56FD5EF8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Juelich_PowerPoint_16x9</Template>
  <TotalTime>0</TotalTime>
  <Words>171</Words>
  <Application>Microsoft Office PowerPoint</Application>
  <PresentationFormat>Breitbild</PresentationFormat>
  <Paragraphs>23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Jülich</vt:lpstr>
      <vt:lpstr>Der Nutzen des Open Access Monitor für verschiedene Einrichtungen </vt:lpstr>
      <vt:lpstr>Open-Access-Barometer des FZJ</vt:lpstr>
      <vt:lpstr>PowerPoint-Präsentation</vt:lpstr>
      <vt:lpstr>Der Nutzen des Open Access Monitor Deutschland  für verschiedene Einrichtungen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Open-Access-Barometer des FZJ</dc:title>
  <dc:creator>Kai Karin Geschuhn</dc:creator>
  <cp:lastModifiedBy>Kai Karin Geschuhn</cp:lastModifiedBy>
  <cp:revision>11</cp:revision>
  <dcterms:created xsi:type="dcterms:W3CDTF">2018-11-28T11:53:07Z</dcterms:created>
  <dcterms:modified xsi:type="dcterms:W3CDTF">2021-05-11T08:20:58Z</dcterms:modified>
</cp:coreProperties>
</file>